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56" r:id="rId1"/>
  </p:sldMasterIdLst>
  <p:notesMasterIdLst>
    <p:notesMasterId r:id="rId25"/>
  </p:notesMasterIdLst>
  <p:sldIdLst>
    <p:sldId id="345" r:id="rId2"/>
    <p:sldId id="347" r:id="rId3"/>
    <p:sldId id="361" r:id="rId4"/>
    <p:sldId id="366" r:id="rId5"/>
    <p:sldId id="360" r:id="rId6"/>
    <p:sldId id="348" r:id="rId7"/>
    <p:sldId id="349" r:id="rId8"/>
    <p:sldId id="364" r:id="rId9"/>
    <p:sldId id="365" r:id="rId10"/>
    <p:sldId id="350" r:id="rId11"/>
    <p:sldId id="351" r:id="rId12"/>
    <p:sldId id="352" r:id="rId13"/>
    <p:sldId id="353" r:id="rId14"/>
    <p:sldId id="367" r:id="rId15"/>
    <p:sldId id="355" r:id="rId16"/>
    <p:sldId id="368" r:id="rId17"/>
    <p:sldId id="369" r:id="rId18"/>
    <p:sldId id="357" r:id="rId19"/>
    <p:sldId id="370" r:id="rId20"/>
    <p:sldId id="371" r:id="rId21"/>
    <p:sldId id="372" r:id="rId22"/>
    <p:sldId id="356" r:id="rId23"/>
    <p:sldId id="359" r:id="rId24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  <a:srgbClr val="9900FF"/>
    <a:srgbClr val="CC99FF"/>
    <a:srgbClr val="FF6600"/>
    <a:srgbClr val="D4F1FC"/>
    <a:srgbClr val="F0FAFE"/>
    <a:srgbClr val="DFF5FD"/>
    <a:srgbClr val="FF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2460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CF7FD-D813-496E-8A11-DC4265CEB753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0E6FD-65CF-4992-9ECA-C643A0EBA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9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6" y="6736727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6" y="4176388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5" y="975360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6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8" y="6143348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1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0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6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5" y="1347315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1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240">
              <a:schemeClr val="accent4">
                <a:lumMod val="40000"/>
                <a:lumOff val="60000"/>
              </a:schemeClr>
            </a:gs>
            <a:gs pos="0">
              <a:schemeClr val="accent4">
                <a:lumMod val="60000"/>
                <a:lumOff val="4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7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1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A2C0CE-6ACC-4685-BEAC-A9A2B5F7C83A}" type="datetimeFigureOut">
              <a:rPr lang="ru-RU" smtClean="0"/>
              <a:pPr/>
              <a:t>09.03.2021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8229601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1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.png"/><Relationship Id="rId7" Type="http://schemas.openxmlformats.org/officeDocument/2006/relationships/image" Target="../media/image6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png"/><Relationship Id="rId7" Type="http://schemas.openxmlformats.org/officeDocument/2006/relationships/image" Target="../media/image8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lmazik.org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G"/><Relationship Id="rId7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10" Type="http://schemas.openxmlformats.org/officeDocument/2006/relationships/image" Target="../media/image16.JPG"/><Relationship Id="rId4" Type="http://schemas.openxmlformats.org/officeDocument/2006/relationships/image" Target="../media/image11.JP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10" Type="http://schemas.openxmlformats.org/officeDocument/2006/relationships/image" Target="../media/image4.pn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9430" cy="914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80921" y="1169920"/>
            <a:ext cx="60007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Ежеквартальный детский журнал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«ВЕСЕЛЫЕ  МЕДВЕЖАТА»</a:t>
            </a:r>
          </a:p>
          <a:p>
            <a:pPr algn="ctr"/>
            <a:endParaRPr lang="ru-RU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iren\Desktop\С флэшки Карт\олимпи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960" y="2074980"/>
            <a:ext cx="1737201" cy="211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узел 8"/>
          <p:cNvSpPr/>
          <p:nvPr/>
        </p:nvSpPr>
        <p:spPr>
          <a:xfrm>
            <a:off x="5758560" y="137969"/>
            <a:ext cx="932099" cy="893982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</a:p>
          <a:p>
            <a:pPr algn="ctr">
              <a:defRPr/>
            </a:pPr>
            <a:r>
              <a:rPr lang="ru-RU" sz="20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(14)</a:t>
            </a:r>
            <a:r>
              <a:rPr lang="ru-RU" sz="2000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kern="0" dirty="0" smtClean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26796" y="8170683"/>
            <a:ext cx="38803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CC"/>
                </a:solidFill>
                <a:latin typeface="Georgia" pitchFamily="18" charset="0"/>
                <a:cs typeface="Times New Roman" panose="02020603050405020304" pitchFamily="18" charset="0"/>
              </a:rPr>
              <a:t>Детский сад № 14 «Медвежонок» - филиал АН ДОО «Алмазик» </a:t>
            </a:r>
            <a:br>
              <a:rPr lang="ru-RU" sz="1400" b="1" i="1" dirty="0" smtClean="0">
                <a:solidFill>
                  <a:srgbClr val="0000CC"/>
                </a:solidFill>
                <a:latin typeface="Georgia" pitchFamily="18" charset="0"/>
                <a:cs typeface="Times New Roman" panose="02020603050405020304" pitchFamily="18" charset="0"/>
              </a:rPr>
            </a:br>
            <a:endParaRPr lang="ru-RU" sz="1400" i="1" dirty="0">
              <a:solidFill>
                <a:srgbClr val="0000CC"/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47911" y="8720105"/>
            <a:ext cx="1433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anose="02020603050405020304" pitchFamily="18" charset="0"/>
              </a:rPr>
              <a:t>Зима  2021 г.</a:t>
            </a:r>
            <a:endParaRPr lang="ru-RU" sz="1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417919" y="7760885"/>
            <a:ext cx="1209242" cy="11763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010657" y="3422563"/>
            <a:ext cx="1267863" cy="12334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7875" r="21334" b="2000"/>
          <a:stretch/>
        </p:blipFill>
        <p:spPr>
          <a:xfrm>
            <a:off x="2320289" y="2079240"/>
            <a:ext cx="1577341" cy="258212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09" y="4952336"/>
            <a:ext cx="4227708" cy="275573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272048" y="2024652"/>
            <a:ext cx="811258" cy="7892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490803" y="4085785"/>
            <a:ext cx="811258" cy="7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85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665094" y="8133517"/>
            <a:ext cx="1010185" cy="982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835865" y="8133517"/>
            <a:ext cx="798424" cy="7767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7776" y="972582"/>
            <a:ext cx="2897080" cy="7160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"Мой дом - моя крепость," - сказал мудрец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 был абсолютно прав.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Не важно, избушка или дворец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Кров дарит, теплом объяв.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Изба - колыбель наших предков, отцов,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Обитель добра и тепла,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Без</a:t>
            </a:r>
            <a:r>
              <a:rPr lang="ru-RU" sz="1400" b="1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русской</a:t>
            </a:r>
            <a:r>
              <a:rPr lang="ru-RU" sz="1400" b="1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печи и её пирогов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Представить Россию нельзя!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Всегда приютит, успокоит, </a:t>
            </a:r>
            <a:r>
              <a:rPr lang="ru-RU" sz="1400" b="1" i="1" dirty="0" smtClean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поймёт,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Накормит, согреет теплом,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 где бы мы ни были, стойко нас ждёт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Отеческий преданный дом.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Изба, ты проста, самобытна, щедра,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Загадочна, словно цветок,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 сердцу так люба твоя простота,</a:t>
            </a:r>
            <a:endParaRPr lang="ru-RU" sz="1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85"/>
              </a:spcBef>
              <a:spcAft>
                <a:spcPts val="185"/>
              </a:spcAft>
            </a:pPr>
            <a:r>
              <a:rPr lang="ru-RU" sz="1400" b="1" i="1" dirty="0">
                <a:solidFill>
                  <a:srgbClr val="148D0E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Так дорог родной уголок!</a:t>
            </a:r>
            <a:endParaRPr lang="ru-RU" sz="14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C:\Users\Настя\Desktop\Настя\IMG_97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705" y="3762295"/>
            <a:ext cx="3036516" cy="2202597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3394" y="0"/>
            <a:ext cx="61606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Тематическая неделя </a:t>
            </a:r>
          </a:p>
          <a:p>
            <a:pPr algn="ctr">
              <a:spcAft>
                <a:spcPts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«Народная культура и традиции»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Настя\Desktop\Настя\IMG_97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7539" y="1241314"/>
            <a:ext cx="3036516" cy="2182098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9" name="Рисунок 8" descr="C:\Users\Настя\Desktop\Настя\IMG_97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9705" y="6303776"/>
            <a:ext cx="3024350" cy="2269113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9996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060" y="333732"/>
            <a:ext cx="307467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/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 январе тематическая неделя была посвящена «Народной культуре и традициям» в старшей группе «Фантазёры» Мы с ребятами посетили мини – музей «Русская изба». Музей находится в детском саду.  </a:t>
            </a:r>
          </a:p>
          <a:p>
            <a:pPr indent="180340"/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 музее я познакомила детей с фольклором, с предметами быта, домашней утварью, обычаями и традициями русского народа, народными праздниками, народно-прикладными искусством. Особый интерес у детей вызвало поставить ухватом чугунок в печку. Задача любой экспозиции не только показать детям старинный быт, но и донести до их понимания, что это - неотъемлемая часть нашей культуры. </a:t>
            </a:r>
          </a:p>
          <a:p>
            <a:pPr indent="179705"/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Как же интересно детям  заниматься в этой избе! Посидеть за прялкой, «испечь» в русской печке пироги, укачать в люльке куклу, попить чай из русского самовара, потом поводить хороводы, поиграть в русские народные игры.</a:t>
            </a:r>
            <a:endParaRPr lang="ru-RU" sz="14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C:\Users\Настя\Desktop\Настя\IMG_9706.jpg"/>
          <p:cNvPicPr/>
          <p:nvPr/>
        </p:nvPicPr>
        <p:blipFill rotWithShape="1">
          <a:blip r:embed="rId2" cstate="print"/>
          <a:srcRect l="4860" t="5094" r="11664" b="15624"/>
          <a:stretch/>
        </p:blipFill>
        <p:spPr bwMode="auto">
          <a:xfrm>
            <a:off x="3749319" y="211362"/>
            <a:ext cx="2845629" cy="2006058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" name="Рисунок 7" descr="C:\Users\Настя\Desktop\Настя\IMG_9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392" y="6988176"/>
            <a:ext cx="2666379" cy="1938653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9" name="Рисунок 8" descr="C:\Users\Настя\Desktop\Настя\IMG_97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481373" y="4894570"/>
            <a:ext cx="3381519" cy="274434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172134" y="7589122"/>
            <a:ext cx="1598310" cy="155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831787" y="8081011"/>
            <a:ext cx="994945" cy="967909"/>
          </a:xfrm>
          <a:prstGeom prst="rect">
            <a:avLst/>
          </a:prstGeom>
        </p:spPr>
      </p:pic>
      <p:pic>
        <p:nvPicPr>
          <p:cNvPr id="10" name="Рисунок 9" descr="C:\Users\Настя\Desktop\Настя\IMG_9756.jpg"/>
          <p:cNvPicPr/>
          <p:nvPr/>
        </p:nvPicPr>
        <p:blipFill rotWithShape="1">
          <a:blip r:embed="rId7" cstate="print"/>
          <a:srcRect l="22119" t="10283"/>
          <a:stretch/>
        </p:blipFill>
        <p:spPr bwMode="auto">
          <a:xfrm>
            <a:off x="3749318" y="2380350"/>
            <a:ext cx="2845630" cy="204306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0452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214123" y="7524510"/>
            <a:ext cx="1598310" cy="155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819725" y="7524510"/>
            <a:ext cx="994945" cy="967909"/>
          </a:xfrm>
          <a:prstGeom prst="rect">
            <a:avLst/>
          </a:prstGeom>
        </p:spPr>
      </p:pic>
      <p:pic>
        <p:nvPicPr>
          <p:cNvPr id="4" name="Рисунок 3" descr="C:\Users\Настя\Desktop\Настя\IMG_97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650" y="5352680"/>
            <a:ext cx="3152040" cy="2280343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5" name="Рисунок 4" descr="C:\Users\Настя\Desktop\Настя\IMG_97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8318" y="200747"/>
            <a:ext cx="3152040" cy="2440311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6" name="Рисунок 5" descr="C:\Users\Настя\Desktop\Настя\IMG_97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12525" y="438257"/>
            <a:ext cx="2965363" cy="2490344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72618" y="8543927"/>
            <a:ext cx="2126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Иванова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</p:txBody>
      </p:sp>
      <p:pic>
        <p:nvPicPr>
          <p:cNvPr id="8" name="Рисунок 7" descr="C:\Users\Настя\Desktop\Настя\IMG_9725.jpg"/>
          <p:cNvPicPr/>
          <p:nvPr/>
        </p:nvPicPr>
        <p:blipFill rotWithShape="1">
          <a:blip r:embed="rId7" cstate="print"/>
          <a:srcRect l="14159" r="1026"/>
          <a:stretch/>
        </p:blipFill>
        <p:spPr bwMode="auto">
          <a:xfrm>
            <a:off x="550036" y="3296484"/>
            <a:ext cx="2490343" cy="2509956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9" name="Рисунок 8" descr="C:\Users\Настя\Desktop\Настя\IMG_972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8318" y="2867268"/>
            <a:ext cx="3152040" cy="2206407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0" name="Рисунок 9" descr="C:\Users\Настя\Desktop\Настя\IMG_973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364678" y="6228273"/>
            <a:ext cx="2861056" cy="249034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5224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1153" y="420095"/>
            <a:ext cx="4472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«Наша большая, дружная семья»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27202" y="11879"/>
            <a:ext cx="5400600" cy="4285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00FF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i="1" dirty="0" smtClean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«Семейные странички» </a:t>
            </a:r>
            <a:r>
              <a:rPr lang="ru-RU" sz="2200" dirty="0">
                <a:effectLst/>
              </a:rPr>
              <a:t/>
            </a:r>
            <a:br>
              <a:rPr lang="ru-RU" sz="2200" dirty="0">
                <a:effectLst/>
              </a:rPr>
            </a:b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1346" y="786161"/>
            <a:ext cx="36600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Чем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заняться с детьми на самоизоляции, помимо дистанционного обучения и творческих поделок? Наша большая, дружная семья очень любит играть в настольные игры. У нас дома огромная коллекция игр: стратегических, экономических, военных и просто развлекательных. Все игры очень красочные, красиво нарисованные, поэтому дети играют в них с удовольствием. Каждые выходные наш младший сын Дима будит нас по утрам со словами: " Кто будет играть со мной в "Колонизаторы"?</a:t>
            </a:r>
            <a:endParaRPr lang="ru-RU" sz="12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 descr="9b7f08fb-05d6-4db5-82f6-6370ce90d910.jpg"/>
          <p:cNvPicPr/>
          <p:nvPr/>
        </p:nvPicPr>
        <p:blipFill rotWithShape="1">
          <a:blip r:embed="rId2"/>
          <a:srcRect b="11200"/>
          <a:stretch/>
        </p:blipFill>
        <p:spPr>
          <a:xfrm>
            <a:off x="4159093" y="5487077"/>
            <a:ext cx="2510475" cy="166810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9" name="Рисунок 8" descr="C:\Users\Настя\Desktop\Настя\928eb2c1-2488-4980-9537-dc98ba485291.jpg"/>
          <p:cNvPicPr/>
          <p:nvPr/>
        </p:nvPicPr>
        <p:blipFill rotWithShape="1">
          <a:blip r:embed="rId3"/>
          <a:srcRect t="6847" b="15477"/>
          <a:stretch/>
        </p:blipFill>
        <p:spPr bwMode="auto">
          <a:xfrm>
            <a:off x="4154557" y="7337764"/>
            <a:ext cx="2514600" cy="156620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" name="Рисунок 9" descr="C:\Users\Настя\Desktop\Настя\db6a3b1b-f935-4691-8702-16c6b2e63553.jpg"/>
          <p:cNvPicPr/>
          <p:nvPr/>
        </p:nvPicPr>
        <p:blipFill rotWithShape="1">
          <a:blip r:embed="rId4"/>
          <a:srcRect l="14207" t="26261" b="17697"/>
          <a:stretch/>
        </p:blipFill>
        <p:spPr bwMode="auto">
          <a:xfrm>
            <a:off x="4154557" y="898509"/>
            <a:ext cx="2514600" cy="1980751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31346" y="3894704"/>
            <a:ext cx="35577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Детишки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 помощью настольных игр развивают в себе новые навыки, приобретают жизненный опыт, примеряют на себя различные роли, учатся решать задачи и справляться со сложностями. Они развивают логику и получают полезную информацию об окружающем мире. </a:t>
            </a:r>
            <a:endParaRPr lang="ru-RU" sz="12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1346" y="5926029"/>
            <a:ext cx="31432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Настольные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игры - это любимое хобби всей нашей семьи!!! Это хобби объединяет нас, развлекает по вечерам и выходным и приносит очень много радости и позитива!</a:t>
            </a:r>
            <a:endParaRPr lang="ru-RU" sz="12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 descr="C:\Users\Настя\Desktop\Настя\729a0193-485c-45af-acb8-52df8a6c06a0.jpg"/>
          <p:cNvPicPr/>
          <p:nvPr/>
        </p:nvPicPr>
        <p:blipFill rotWithShape="1">
          <a:blip r:embed="rId5" cstate="print"/>
          <a:srcRect b="14953"/>
          <a:stretch/>
        </p:blipFill>
        <p:spPr bwMode="auto">
          <a:xfrm>
            <a:off x="4154557" y="3048276"/>
            <a:ext cx="2514600" cy="228032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31346" y="7420106"/>
            <a:ext cx="33561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Мы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 мужем надеемся, что когда наши дети вырастут, то будут с теплом и любовью вспоминать эти наши совместные домашние настольные игры.</a:t>
            </a:r>
            <a:endParaRPr lang="ru-RU" sz="12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52447" y="8624456"/>
            <a:ext cx="2845535" cy="306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>
              <a:lnSpc>
                <a:spcPct val="107000"/>
              </a:lnSpc>
            </a:pPr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Калашниковых </a:t>
            </a:r>
            <a:endParaRPr lang="ru-RU" sz="1400" b="1" i="1" dirty="0">
              <a:solidFill>
                <a:srgbClr val="C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61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985370" y="7312984"/>
            <a:ext cx="1598310" cy="155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227612" y="6676543"/>
            <a:ext cx="994945" cy="9679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4360" y="0"/>
            <a:ext cx="5795010" cy="49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Самый любимый праздник!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3597" y="599003"/>
            <a:ext cx="614008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	Самый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любимый праздник, как взрослых, так и детей, конечно же, Новый год. Подготовка началась задолго до наступления праздников. Воспитатели с детьми разучивали стихотворения, проводили беседы на тему Нового года, новогодних традиций, музыкальный руководитель разучивала с воспитанниками песни и пляски. Дети, в ожидании чудесного новогоднего праздника, старались и ждали подарков. Огромную работу провели по оформлению групп и музыкального зала, за это можем сказать спасибо, нашему коллективу, который помогал оформить «новогоднее чудо». В центре зала — украшенная красивая ёлочка. На утренник дети пришли нарядные, весёлые в предвкушении праздника. Воспитатели, участвовавшие в новогоднем представлении, проявили себя хорошими артистами, показав всё своё творческое мастерство, артистизм и организаторские способности. </a:t>
            </a:r>
            <a:endParaRPr lang="ru-RU" dirty="0"/>
          </a:p>
        </p:txBody>
      </p:sp>
      <p:pic>
        <p:nvPicPr>
          <p:cNvPr id="13" name="Рисунок 12" descr="C:\Documents and Settings\Admin\Мои документы\Downloads\Gmail\IMG-20210226-WA0067.jpg"/>
          <p:cNvPicPr/>
          <p:nvPr/>
        </p:nvPicPr>
        <p:blipFill rotWithShape="1">
          <a:blip r:embed="rId4" cstate="print"/>
          <a:srcRect t="-1" b="1101"/>
          <a:stretch/>
        </p:blipFill>
        <p:spPr bwMode="auto">
          <a:xfrm>
            <a:off x="443596" y="4031987"/>
            <a:ext cx="2952011" cy="2289251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4" name="Рисунок 13" descr="C:\Documents and Settings\Admin\Мои документы\Downloads\Gmail\IMG-20210226-WA00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9975" y="4031987"/>
            <a:ext cx="2973705" cy="2289251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5" name="Рисунок 14" descr="C:\Documents and Settings\Admin\Мои документы\Downloads\Gmail\IMG-20210226-WA00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596" y="6587494"/>
            <a:ext cx="3511184" cy="2373626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0601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761965" y="5855692"/>
            <a:ext cx="1598310" cy="155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264492" y="4952720"/>
            <a:ext cx="994945" cy="967909"/>
          </a:xfrm>
          <a:prstGeom prst="rect">
            <a:avLst/>
          </a:prstGeom>
        </p:spPr>
      </p:pic>
      <p:pic>
        <p:nvPicPr>
          <p:cNvPr id="7" name="Рисунок 6" descr="C:\Documents and Settings\Admin\Рабочий стол\с телефона 16 января 2021\WhatsApp\Media\WhatsApp Images\IMG-20201221-WA00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" y="2145463"/>
            <a:ext cx="3116580" cy="2264731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61" y="2145463"/>
            <a:ext cx="3019641" cy="2264731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426720" y="182182"/>
            <a:ext cx="61464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	Им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 пришлось перевоплотиться в разных героев: Снеговика, Бабу Ягу, Снегурочку, Деда Мороза. С самого начала представления сказочные герои увлекли детей в волшебный мир сказки. Дети смогли окунуться в праздничную атмосферу приключений, поучаствовать в интересных конкурсах.</a:t>
            </a:r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 появлением Деда Мороза начался настоящий праздник с песнями и танцами, дети читали стихи Деду Морозу и Снегурочке, фотографировались с персонажами, получали новогодние подарки.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31275" y="8332759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Т. Н. Такырова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t="15707" r="21833" b="6468"/>
          <a:stretch/>
        </p:blipFill>
        <p:spPr>
          <a:xfrm>
            <a:off x="549994" y="4651018"/>
            <a:ext cx="2613660" cy="4304910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48445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8352" y="113115"/>
            <a:ext cx="5656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 достижения малышей!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5770" y="687895"/>
            <a:ext cx="62522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начале 2021 года родители и воспитанники группы раннего возраста «Жемчужинка» приняли участие во Всероссийском интернет-фестивале «Зимний карнавал» на сайте Всероссийского центра гражданских и молодежных инициатив «Идея». Свои новогодние поделки предоставили семьи воспитанников: Витвицкого Александра, Рощупкиной Анастасии, Давтян Мэри, Двужилова Тимофея, Ивановой Аделины, Князева Ильи, Финк Михаила. </a:t>
            </a:r>
            <a:endParaRPr lang="ru-RU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1"/>
          <a:stretch/>
        </p:blipFill>
        <p:spPr>
          <a:xfrm>
            <a:off x="445770" y="2514563"/>
            <a:ext cx="6252209" cy="316603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r="2641"/>
          <a:stretch/>
        </p:blipFill>
        <p:spPr>
          <a:xfrm>
            <a:off x="445770" y="6023016"/>
            <a:ext cx="6252209" cy="281237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1073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228114" y="7548178"/>
            <a:ext cx="1598310" cy="155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959976" y="7548178"/>
            <a:ext cx="994945" cy="9679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20359" y="8384169"/>
            <a:ext cx="2359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Будинова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3833" y="272803"/>
            <a:ext cx="4026301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номинации «Зимняя палитра» наши малыши получили дипломы победителей. В своих поделках семьи показали красоту зимней природы и проявили творческую фантазию.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4" y="193615"/>
            <a:ext cx="1928495" cy="2709313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9" y="1706293"/>
            <a:ext cx="1941917" cy="260979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04" y="1706293"/>
            <a:ext cx="1875730" cy="258723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4" y="3250270"/>
            <a:ext cx="1928495" cy="2667431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9" y="4607006"/>
            <a:ext cx="1933474" cy="2650257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04" y="4607007"/>
            <a:ext cx="1875730" cy="2650256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4" y="6245590"/>
            <a:ext cx="1928495" cy="266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76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209078" y="7754089"/>
            <a:ext cx="1341695" cy="1305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803071" y="8067508"/>
            <a:ext cx="994945" cy="9679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2404" y="121712"/>
            <a:ext cx="597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День Защитника Отечества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39" y="755571"/>
            <a:ext cx="609218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Праздник 23 февраля в детском саду – хороший повод для воспитания у дошкольников чувства патриотизма, сопричастности к лучшим традициям своей Родины, формирования у детей гордости за славных защитников Отечества. Это праздник всех людей, которые стоят на страже нашей Родины. Это праздник настоящих мужчин — смелых и отважных, ловких и надёжных, а также праздник мальчиков, которые вырастут и станут защитниками Отечества. Такие мероприятия, проведённые с детьми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закладывают в их душах зёрнышки патриотизма, чувства долга перед Родиной.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Каждый год в нашем детском саду проходит тематическая неделя к празднику "День Защитника Отечества". В течение недели во всех возрастных группах проводятся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различные мероприятия: чтение художественной литературы, беседы, рассматривание иллюстраций по теме, просмотр слайдов, отгадывание загадок о военной технике, о разных родах войск, рисование, лепка по теме. С большим интересом воспитанники с помощью воспитателей изготавливают из разного материала подарки для любимых пап, дедушек, старших братьев.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8729" y="4928860"/>
            <a:ext cx="5068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Подготовительная к школе группа «Колокольчик»</a:t>
            </a:r>
            <a:endParaRPr lang="ru-RU" dirty="0"/>
          </a:p>
        </p:txBody>
      </p:sp>
      <p:pic>
        <p:nvPicPr>
          <p:cNvPr id="7" name="Рисунок 6" descr="C:\Users\bairm\AppData\Local\Microsoft\Windows\INetCache\Content.Word\IMG-20210219-WA002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b="15860"/>
          <a:stretch/>
        </p:blipFill>
        <p:spPr bwMode="auto">
          <a:xfrm>
            <a:off x="548639" y="5349168"/>
            <a:ext cx="5939790" cy="2353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B9B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676210" y="7875046"/>
            <a:ext cx="1185038" cy="11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05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9883" y="0"/>
            <a:ext cx="338105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старшего возраста «Лучики»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bairm\AppData\Local\Microsoft\Windows\INetCache\Content.Word\IMG-20210226-WA007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 bwMode="auto">
          <a:xfrm>
            <a:off x="722313" y="500697"/>
            <a:ext cx="5724208" cy="3796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94910" y="4409681"/>
            <a:ext cx="4389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старшего возраста «Солнышки»</a:t>
            </a:r>
            <a:endParaRPr lang="ru-RU" dirty="0"/>
          </a:p>
        </p:txBody>
      </p:sp>
      <p:pic>
        <p:nvPicPr>
          <p:cNvPr id="8" name="Рисунок 7" descr="C:\Users\bairm\Pictures\IMG_25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11543" r="5565"/>
          <a:stretch/>
        </p:blipFill>
        <p:spPr bwMode="auto">
          <a:xfrm>
            <a:off x="722313" y="4891014"/>
            <a:ext cx="5724208" cy="387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281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920" y="658190"/>
            <a:ext cx="6463145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Зиму называю я сестрою с леденящим холодом в глазах.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белой шубе, в белой шапке, с розою из хрусталя в руках.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Стукнув каблучком в сапожке белом, замела дороги и пути,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Повела рукой и в вихре снежном закружила и деревья, и кусты,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дома набросила вуали, подарила елкам снеговые шали,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Села в сани, шубку отряхнула, вместе с Вьюгой песню затянула.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потом с Метелью подружилась, в вальсе со Снежинками кружилась.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Мороза глаз не отводила, вместе с ним узоры выводила.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 владела всем чего хотела, королева - вот какое дело.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от тепла ты все грустнела, ты бледнела, таяла,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мрачнела.</a:t>
            </a:r>
            <a:endParaRPr lang="ru-RU" sz="1400" b="1" i="1" dirty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 сама того не понимала, ты не таяла, ты – умирала.</a:t>
            </a:r>
            <a:endParaRPr lang="ru-RU" sz="1400" b="1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5649" y="110801"/>
            <a:ext cx="1079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4587" y="4662054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Заголило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2"/>
          <a:stretch/>
        </p:blipFill>
        <p:spPr>
          <a:xfrm>
            <a:off x="502919" y="5164960"/>
            <a:ext cx="6096676" cy="379616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2929355" y="7347274"/>
            <a:ext cx="994945" cy="9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13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81" y="6176465"/>
            <a:ext cx="2620370" cy="21644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848893" y="7430351"/>
            <a:ext cx="1598310" cy="155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145093" y="8064963"/>
            <a:ext cx="994945" cy="9679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5780" y="4760581"/>
            <a:ext cx="6057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Во всех группах прошел спортивный праздник </a:t>
            </a:r>
            <a:r>
              <a:rPr lang="en-US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c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15 февраля по 20 февраля, посвященный Дню защитника Отечества. Дети соревновались, пели песни, танцевали и с выражением читали стихотворения. Праздник проходил в форме игры и состоял из различных эстафет. Дети проявили большую активность, подарили друг другу хорошее настроение, радость общения и улыбки, показали какие они ловкие, выносливые, смелые. А в подарок дорогим своим дедушкам и папам дети приготовили открытки, изготовленные своими руками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54989" y="0"/>
            <a:ext cx="3209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</a:t>
            </a:r>
            <a:r>
              <a:rPr lang="ru-RU" b="1" dirty="0" smtClean="0">
                <a:solidFill>
                  <a:srgbClr val="000099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среднего </a:t>
            </a:r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возраста «Радуга»</a:t>
            </a:r>
            <a:endParaRPr lang="ru-RU" dirty="0"/>
          </a:p>
        </p:txBody>
      </p:sp>
      <p:pic>
        <p:nvPicPr>
          <p:cNvPr id="7" name="Рисунок 6" descr="C:\Users\bairm\AppData\Local\Microsoft\Windows\INetCache\Content.Word\IMG-20210226-WA0080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t="685" r="5696" b="16905"/>
          <a:stretch/>
        </p:blipFill>
        <p:spPr bwMode="auto">
          <a:xfrm>
            <a:off x="571500" y="519224"/>
            <a:ext cx="6012180" cy="3984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955834" y="7430351"/>
            <a:ext cx="1598310" cy="155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30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703598" y="6259809"/>
            <a:ext cx="1598310" cy="155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601026" y="7037248"/>
            <a:ext cx="994945" cy="9679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4466" y="324255"/>
            <a:ext cx="285744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Праздник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 детском саду – это радость, веселье, торжество. Он должен входить в жизнь ребенка ярким событием и остаться в памяти надолго. Если дети после праздника торопятся поделиться своими впечатлениями и еще много дней живут под впечатлением от него – значит, мы достигли цели. Праздник состоялся, и мир вокруг нас стал чуточку ярче, светлее и добрее!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47477" y="5871113"/>
            <a:ext cx="423481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младшего возраста «Непоседы»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bairm\AppData\Local\Microsoft\Windows\INetCache\Content.Word\IMG-20210226-WA005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t="25831" r="20969" b="13968"/>
          <a:stretch/>
        </p:blipFill>
        <p:spPr bwMode="auto">
          <a:xfrm>
            <a:off x="3474988" y="6483422"/>
            <a:ext cx="3121478" cy="2260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46687" y="0"/>
            <a:ext cx="378893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старшего возраста «Фантазёры»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bairm\AppData\Local\Microsoft\Windows\INetCache\Content.Word\IMG-20210226-WA007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" b="-1"/>
          <a:stretch/>
        </p:blipFill>
        <p:spPr bwMode="auto">
          <a:xfrm>
            <a:off x="3662571" y="458841"/>
            <a:ext cx="2973556" cy="220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26929" y="2813752"/>
            <a:ext cx="3741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старшего возраста «Солнышки»</a:t>
            </a:r>
            <a:endParaRPr lang="ru-RU" dirty="0"/>
          </a:p>
        </p:txBody>
      </p:sp>
      <p:pic>
        <p:nvPicPr>
          <p:cNvPr id="13" name="Рисунок 12" descr="C:\Users\bairm\Pictures\IMG_255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6739"/>
          <a:stretch/>
        </p:blipFill>
        <p:spPr bwMode="auto">
          <a:xfrm>
            <a:off x="3682401" y="3525085"/>
            <a:ext cx="2933895" cy="2214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bairm\Pictures\IMG_2550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8366" b="9020"/>
          <a:stretch/>
        </p:blipFill>
        <p:spPr bwMode="auto">
          <a:xfrm>
            <a:off x="554007" y="3759218"/>
            <a:ext cx="2747901" cy="198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990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402071" y="8346428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Дабаева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ст. воспитатель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41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063492" y="5397728"/>
            <a:ext cx="1598310" cy="155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721359" y="4325974"/>
            <a:ext cx="994945" cy="9679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1470" y="131356"/>
            <a:ext cx="612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23 февраля в младшей группе «Почемучки»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341" y="962353"/>
            <a:ext cx="63488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ts val="147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Праздник 23 февраля в детском саду – хороший повод для воспитания у дошкольников чувства патриотизма, сопричастности к лучшим традициям своей Родины, формирования у детей гордости за славных защитников Отечества. Это праздник всех людей, которые стоят на страже нашей Родины. Это праздник настоящих мужчин — смелых и отважных, ловких и надёжных, а также праздник мальчиков, которые вырастут и станут защитниками Отечества. Такие мероприятия, проведённые с детьми, закладывают в их душах зёрнышки патриотизма, чувства долга перед Родиной.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lnSpc>
                <a:spcPts val="147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Каждый год в нашем детском саду «Медвежонок» проходит тематическая неделя к празднику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"День Защитника Отечества". В течение недели в нашей группе проводили различные мероприятия: чтение художественной литературы, беседы, рассматривание иллюстраций по теме, рисование, лепка. С большим интересом воспитанники с помощью воспитателя изготавливали из разного материала подарки для любимых пап, дедушек, старших братьев.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4341" y="7011664"/>
            <a:ext cx="6348844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ts val="147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17 февраля в группе младшего возраста «Почемучки» прошел спортивный праздник, посвященный Дню защитника Отечества. Дети соревновались, пели песни, танцевали и с выражением читали стихотворения.  Праздник проходил в форме игры и состоял из различных заданий. Дети проявили большую активность, подарили друг другу хорошее настроение, радость общения и улыбки, показали какие они ловкие, выносливые, смелые.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Праздник в детском саду – это радость, веселье, торжество, которое разделяют взрослые и дети.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15552" r="4206" b="12725"/>
          <a:stretch/>
        </p:blipFill>
        <p:spPr>
          <a:xfrm>
            <a:off x="434341" y="4226469"/>
            <a:ext cx="4629151" cy="268672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028950" y="8620780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Р. Саввинова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773498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9430" cy="9144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184875" y="7473004"/>
            <a:ext cx="1598310" cy="15548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003867" y="7795711"/>
            <a:ext cx="994945" cy="96790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55605" y="1274289"/>
            <a:ext cx="48737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Журнал размещается на сайте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АН ДОО «Алмазик».</a:t>
            </a:r>
          </a:p>
          <a:p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В следующем номере журнала: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	«Мамочка любимая моя»,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«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Масленица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», «День космонавтики», «День Победы» и многое другое.</a:t>
            </a:r>
          </a:p>
          <a:p>
            <a:endParaRPr lang="ru-RU" sz="1400" b="1" i="1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	</a:t>
            </a:r>
            <a:endParaRPr lang="ru-RU" sz="1400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80219" y="1917306"/>
            <a:ext cx="3773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Веб-сайт в интернете </a:t>
            </a:r>
            <a:r>
              <a:rPr lang="ru-RU" sz="20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www.almazik.org</a:t>
            </a:r>
            <a:endParaRPr lang="ru-RU" sz="2000" dirty="0">
              <a:solidFill>
                <a:srgbClr val="0000FF"/>
              </a:solidFill>
              <a:latin typeface="Franklin Gothic Book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64030" y="3879502"/>
            <a:ext cx="510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Приглашаем всех родителей к участию  в создании «Семейной странички» в нашем журнале!</a:t>
            </a: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	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(Поделитесь своими лучшими семейными рецептами, опытом семейного воспитания, мы - многодетная семья, у нас растет мальчик (девочка)…)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80220" y="5210897"/>
            <a:ext cx="42491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Над журналом работала </a:t>
            </a:r>
          </a:p>
          <a:p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творческая инициативная группа:</a:t>
            </a: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endParaRPr lang="ru-RU" sz="1400" b="1" i="1" dirty="0" smtClean="0">
              <a:solidFill>
                <a:srgbClr val="C0000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А. И. Иванова, Т. Н. Такырова,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В.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Р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Саввинова, 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 Б. Б. Дабаева, Е. В. Будинова, О. В. Заголило.</a:t>
            </a:r>
          </a:p>
          <a:p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Фото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для журнала предоставлены воспитателями групп.</a:t>
            </a:r>
          </a:p>
          <a:p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 lvl="0"/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Гл. редактор: 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Н. В. Федоренко</a:t>
            </a:r>
          </a:p>
          <a:p>
            <a:endParaRPr lang="ru-RU" sz="1400" i="1" dirty="0">
              <a:solidFill>
                <a:prstClr val="black"/>
              </a:solidFill>
              <a:latin typeface="Georgia" panose="020405020504050203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285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20750" r="20940" b="5000"/>
          <a:stretch/>
        </p:blipFill>
        <p:spPr>
          <a:xfrm>
            <a:off x="411479" y="433049"/>
            <a:ext cx="1794587" cy="252603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38500" r="8834" b="3875"/>
          <a:stretch/>
        </p:blipFill>
        <p:spPr>
          <a:xfrm>
            <a:off x="2423119" y="3333915"/>
            <a:ext cx="2411701" cy="246517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31125" r="11000" b="28500"/>
          <a:stretch/>
        </p:blipFill>
        <p:spPr>
          <a:xfrm>
            <a:off x="411480" y="6064977"/>
            <a:ext cx="4206240" cy="265354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26625" r="22574" b="17594"/>
          <a:stretch/>
        </p:blipFill>
        <p:spPr>
          <a:xfrm>
            <a:off x="4971972" y="422656"/>
            <a:ext cx="1691207" cy="253642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817085" y="4166453"/>
            <a:ext cx="994945" cy="9679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4" t="8500"/>
          <a:stretch/>
        </p:blipFill>
        <p:spPr>
          <a:xfrm>
            <a:off x="411480" y="3333915"/>
            <a:ext cx="1794587" cy="2483247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t="14124" r="23167" b="17875"/>
          <a:stretch/>
        </p:blipFill>
        <p:spPr>
          <a:xfrm>
            <a:off x="4983362" y="3333915"/>
            <a:ext cx="1717467" cy="246517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5" t="36996" r="14000" b="29921"/>
          <a:stretch/>
        </p:blipFill>
        <p:spPr>
          <a:xfrm>
            <a:off x="4812030" y="6064977"/>
            <a:ext cx="1893776" cy="265354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" t="9375" r="15833" b="16750"/>
          <a:stretch/>
        </p:blipFill>
        <p:spPr>
          <a:xfrm>
            <a:off x="2547564" y="422655"/>
            <a:ext cx="2150166" cy="253642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47437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1" t="11777" r="30499" b="42930"/>
          <a:stretch/>
        </p:blipFill>
        <p:spPr>
          <a:xfrm rot="5400000">
            <a:off x="95868" y="593766"/>
            <a:ext cx="2664380" cy="195453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5" t="32011" r="38492"/>
          <a:stretch/>
        </p:blipFill>
        <p:spPr>
          <a:xfrm>
            <a:off x="4713551" y="3035562"/>
            <a:ext cx="1915266" cy="2848692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r="9250"/>
          <a:stretch/>
        </p:blipFill>
        <p:spPr>
          <a:xfrm rot="5400000">
            <a:off x="227917" y="3251897"/>
            <a:ext cx="2827349" cy="243737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18445" r="14250" b="23333"/>
          <a:stretch/>
        </p:blipFill>
        <p:spPr>
          <a:xfrm rot="5400000">
            <a:off x="-133739" y="6623123"/>
            <a:ext cx="2839226" cy="1725933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5" r="18375" b="10889"/>
          <a:stretch/>
        </p:blipFill>
        <p:spPr>
          <a:xfrm rot="5400000">
            <a:off x="3950932" y="6149259"/>
            <a:ext cx="2821215" cy="265565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4" t="3778" r="31667"/>
          <a:stretch/>
        </p:blipFill>
        <p:spPr>
          <a:xfrm>
            <a:off x="4684373" y="238841"/>
            <a:ext cx="1944444" cy="266438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3" t="3186" r="41667" b="9407"/>
          <a:stretch/>
        </p:blipFill>
        <p:spPr>
          <a:xfrm>
            <a:off x="3004278" y="3056906"/>
            <a:ext cx="1466162" cy="282734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32222" r="15875" b="14889"/>
          <a:stretch/>
        </p:blipFill>
        <p:spPr>
          <a:xfrm rot="5400000">
            <a:off x="1680669" y="6768270"/>
            <a:ext cx="2821215" cy="141762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9778" r="14125" b="13779"/>
          <a:stretch/>
        </p:blipFill>
        <p:spPr>
          <a:xfrm rot="5400000">
            <a:off x="2230441" y="740811"/>
            <a:ext cx="2664381" cy="166044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67493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7750" b="12875"/>
          <a:stretch/>
        </p:blipFill>
        <p:spPr>
          <a:xfrm>
            <a:off x="389844" y="5581426"/>
            <a:ext cx="3887455" cy="315109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20605" r="4296" b="11718"/>
          <a:stretch/>
        </p:blipFill>
        <p:spPr>
          <a:xfrm>
            <a:off x="389844" y="229050"/>
            <a:ext cx="2116328" cy="212552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1" b="20513"/>
          <a:stretch/>
        </p:blipFill>
        <p:spPr>
          <a:xfrm>
            <a:off x="2727913" y="229049"/>
            <a:ext cx="2054828" cy="212552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0" r="23863" b="15875"/>
          <a:stretch/>
        </p:blipFill>
        <p:spPr>
          <a:xfrm>
            <a:off x="4518889" y="2681950"/>
            <a:ext cx="2101365" cy="254530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83" y="229050"/>
            <a:ext cx="1663211" cy="212552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18601" r="30466"/>
          <a:stretch/>
        </p:blipFill>
        <p:spPr>
          <a:xfrm>
            <a:off x="4434839" y="5581426"/>
            <a:ext cx="2269466" cy="315109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t="35501" r="17907" b="13499"/>
          <a:stretch/>
        </p:blipFill>
        <p:spPr>
          <a:xfrm>
            <a:off x="2434801" y="2676436"/>
            <a:ext cx="1842498" cy="255081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7" t="30625" r="35680" b="31250"/>
          <a:stretch/>
        </p:blipFill>
        <p:spPr>
          <a:xfrm>
            <a:off x="389844" y="2681950"/>
            <a:ext cx="1770426" cy="261304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9333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931165" y="7246520"/>
            <a:ext cx="1833091" cy="17832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779446" y="7017737"/>
            <a:ext cx="1151719" cy="11204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1690" y="687615"/>
            <a:ext cx="3429000" cy="62863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В детский сад пришел малыш, 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Мама, ты куда спешишь?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На работу, мой родной, 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Не скучай, ты ангел мой,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Мама, буду тебя ждать,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Приходи скорее опять.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Открывает в группу дверь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Здравствуй, Миша, проходи.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Ждем тебя, ну посмотри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Сколько здесь друзей, подруг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А игрушек, игр вокруг…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За столом сидел он с Дашей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 аппетитом ел он кашу.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Целый день играли с Димой –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Строили вокзал «Любимый».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В музыкальном зале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 Таей танцевали.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Громче всех он песню пел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И на Витю все глядел.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Витя тоже постарался, 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Пел и мило улыбался.</a:t>
            </a:r>
            <a:endParaRPr lang="ru-RU" sz="1400" b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6919" y="87941"/>
            <a:ext cx="4576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 день в детском саду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62" y="687615"/>
            <a:ext cx="2657675" cy="2657675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90" y="3512987"/>
            <a:ext cx="2658547" cy="2658547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26" y="6339231"/>
            <a:ext cx="2658111" cy="2658111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</p:spTree>
    <p:extLst>
      <p:ext uri="{BB962C8B-B14F-4D97-AF65-F5344CB8AC3E}">
        <p14:creationId xmlns:p14="http://schemas.microsoft.com/office/powerpoint/2010/main" val="2054437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647665" y="6833268"/>
            <a:ext cx="2136446" cy="20783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411587" y="6273696"/>
            <a:ext cx="1340829" cy="13043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0060" y="298556"/>
            <a:ext cx="3429000" cy="45520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Рисовал мелками небо,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Самолет, флажок, цветы…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Миша, ты куда летишь?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Почему же ты молчишь?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Нет, совсем это не я 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Это Родина моя!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Сказку слушал и мечтал,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Он в разных странах побывал,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Лилипутов повстречал,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Великанов видел там.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Мама открывает дверь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Миша, как же ты теперь?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Ты скучал, не ел, молчал?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Что ты, мама, просто ждал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И нисколько не скучал.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32" y="298556"/>
            <a:ext cx="2737485" cy="2737485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27" y="3223260"/>
            <a:ext cx="2834640" cy="2834640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10875" r="10835" b="4875"/>
          <a:stretch/>
        </p:blipFill>
        <p:spPr>
          <a:xfrm>
            <a:off x="566210" y="4754879"/>
            <a:ext cx="2565610" cy="4156781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</p:spTree>
    <p:extLst>
      <p:ext uri="{BB962C8B-B14F-4D97-AF65-F5344CB8AC3E}">
        <p14:creationId xmlns:p14="http://schemas.microsoft.com/office/powerpoint/2010/main" val="403182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555451" y="3454139"/>
            <a:ext cx="1907839" cy="18559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24660" y="3114868"/>
            <a:ext cx="1239349" cy="1205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11336" r="7964" b="23880"/>
          <a:stretch/>
        </p:blipFill>
        <p:spPr>
          <a:xfrm>
            <a:off x="479873" y="5404548"/>
            <a:ext cx="6175605" cy="3534086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34340" y="202349"/>
            <a:ext cx="3429000" cy="30654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 Сашей подружился,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 Таей в танце я кружился.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 Семеном в космос я летал,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 Великаном воевал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Пил котлеты, ел компот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Ой, нет, нет наоборот…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Завтра в детский сад придем?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Ну, конечно, мой сынок,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Я же целый день скучала, 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Ведь тебя мне не хватало.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i="1" dirty="0">
                <a:solidFill>
                  <a:prstClr val="black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6000"/>
          <a:stretch/>
        </p:blipFill>
        <p:spPr>
          <a:xfrm>
            <a:off x="3714271" y="202349"/>
            <a:ext cx="2941207" cy="2186521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1334" r="-833" b="1833"/>
          <a:stretch/>
        </p:blipFill>
        <p:spPr>
          <a:xfrm>
            <a:off x="3714271" y="2664265"/>
            <a:ext cx="2941207" cy="2553948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852407" y="3099155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Заголило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80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184875" y="7387926"/>
            <a:ext cx="1598310" cy="155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184875" y="5762425"/>
            <a:ext cx="662741" cy="644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0" t="14001" r="9296" b="31499"/>
          <a:stretch/>
        </p:blipFill>
        <p:spPr>
          <a:xfrm>
            <a:off x="4811936" y="240030"/>
            <a:ext cx="1792927" cy="2621280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333" r="4001" b="16889"/>
          <a:stretch/>
        </p:blipFill>
        <p:spPr>
          <a:xfrm>
            <a:off x="457199" y="5871883"/>
            <a:ext cx="4677061" cy="3032087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0445" b="5111"/>
          <a:stretch/>
        </p:blipFill>
        <p:spPr>
          <a:xfrm>
            <a:off x="2639472" y="3010990"/>
            <a:ext cx="3965391" cy="2662277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r="11000"/>
          <a:stretch/>
        </p:blipFill>
        <p:spPr>
          <a:xfrm>
            <a:off x="457200" y="240030"/>
            <a:ext cx="2034540" cy="2621280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t="14750" r="20004" b="22001"/>
          <a:stretch/>
        </p:blipFill>
        <p:spPr>
          <a:xfrm>
            <a:off x="2765123" y="240030"/>
            <a:ext cx="1761157" cy="2598029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13250" r="13556" b="27375"/>
          <a:stretch/>
        </p:blipFill>
        <p:spPr>
          <a:xfrm>
            <a:off x="457199" y="3035458"/>
            <a:ext cx="2034540" cy="2662277"/>
          </a:xfrm>
          <a:prstGeom prst="rect">
            <a:avLst/>
          </a:prstGeom>
          <a:ln w="57150">
            <a:solidFill>
              <a:srgbClr val="CC99FF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666479" y="6301565"/>
            <a:ext cx="1116706" cy="10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265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</TotalTime>
  <Words>703</Words>
  <Application>Microsoft Office PowerPoint</Application>
  <PresentationFormat>Экран (4:3)</PresentationFormat>
  <Paragraphs>159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Calibri</vt:lpstr>
      <vt:lpstr>Franklin Gothic Book</vt:lpstr>
      <vt:lpstr>Georgia</vt:lpstr>
      <vt:lpstr>Monotype Corsiva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«Семейные странички»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Афонина Карина Михайловна</cp:lastModifiedBy>
  <cp:revision>170</cp:revision>
  <dcterms:modified xsi:type="dcterms:W3CDTF">2021-03-09T00:11:46Z</dcterms:modified>
</cp:coreProperties>
</file>